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2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95" r:id="rId5"/>
    <p:sldId id="325" r:id="rId6"/>
    <p:sldId id="321" r:id="rId7"/>
    <p:sldId id="322" r:id="rId8"/>
    <p:sldId id="323" r:id="rId9"/>
    <p:sldId id="318" r:id="rId10"/>
    <p:sldId id="324" r:id="rId11"/>
    <p:sldId id="289" r:id="rId12"/>
    <p:sldId id="326" r:id="rId13"/>
    <p:sldId id="327" r:id="rId14"/>
    <p:sldId id="270" r:id="rId15"/>
    <p:sldId id="329" r:id="rId16"/>
    <p:sldId id="330" r:id="rId17"/>
    <p:sldId id="328" r:id="rId18"/>
    <p:sldId id="331" r:id="rId19"/>
    <p:sldId id="332" r:id="rId20"/>
    <p:sldId id="333" r:id="rId21"/>
    <p:sldId id="334" r:id="rId22"/>
    <p:sldId id="311" r:id="rId23"/>
    <p:sldId id="309" r:id="rId24"/>
    <p:sldId id="313" r:id="rId25"/>
    <p:sldId id="308" r:id="rId26"/>
    <p:sldId id="312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apitals" pitchFamily="8" charset="0"/>
        <a:ea typeface="ＭＳ Ｐゴシック" pitchFamily="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apitals" pitchFamily="8" charset="0"/>
        <a:ea typeface="ＭＳ Ｐゴシック" pitchFamily="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apitals" pitchFamily="8" charset="0"/>
        <a:ea typeface="ＭＳ Ｐゴシック" pitchFamily="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apitals" pitchFamily="8" charset="0"/>
        <a:ea typeface="ＭＳ Ｐゴシック" pitchFamily="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apitals" pitchFamily="8" charset="0"/>
        <a:ea typeface="ＭＳ Ｐゴシック" pitchFamily="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Capitals" pitchFamily="8" charset="0"/>
        <a:ea typeface="ＭＳ Ｐゴシック" pitchFamily="8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Capitals" pitchFamily="8" charset="0"/>
        <a:ea typeface="ＭＳ Ｐゴシック" pitchFamily="8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Capitals" pitchFamily="8" charset="0"/>
        <a:ea typeface="ＭＳ Ｐゴシック" pitchFamily="8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Capitals" pitchFamily="8" charset="0"/>
        <a:ea typeface="ＭＳ Ｐゴシック" pitchFamily="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CC09"/>
    <a:srgbClr val="66CCFF"/>
    <a:srgbClr val="46FFC9"/>
    <a:srgbClr val="CCCCCC"/>
    <a:srgbClr val="E6E6E6"/>
    <a:srgbClr val="0000FF"/>
    <a:srgbClr val="6666FF"/>
    <a:srgbClr val="0080FF"/>
  </p:clrMru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827" autoAdjust="0"/>
    <p:restoredTop sz="70400" autoAdjust="0"/>
  </p:normalViewPr>
  <p:slideViewPr>
    <p:cSldViewPr>
      <p:cViewPr varScale="1">
        <p:scale>
          <a:sx n="93" d="100"/>
          <a:sy n="93" d="100"/>
        </p:scale>
        <p:origin x="-22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610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87438-597D-4623-A74F-A58F1CD8AF5A}" type="datetimeFigureOut">
              <a:rPr lang="en-US" smtClean="0"/>
              <a:pPr/>
              <a:t>2/19/2009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24686-95BC-4EFF-A43D-2A4ABDBC21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Arial" charset="0"/>
              </a:defRPr>
            </a:lvl1pPr>
          </a:lstStyle>
          <a:p>
            <a:pPr>
              <a:defRPr/>
            </a:pPr>
            <a:fld id="{14586E2A-53CE-45A4-8D9A-501C32383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SPENCE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586E2A-53CE-45A4-8D9A-501C323837E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586E2A-53CE-45A4-8D9A-501C323837E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586E2A-53CE-45A4-8D9A-501C323837E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586E2A-53CE-45A4-8D9A-501C323837E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586E2A-53CE-45A4-8D9A-501C323837E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586E2A-53CE-45A4-8D9A-501C323837E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586E2A-53CE-45A4-8D9A-501C323837E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586E2A-53CE-45A4-8D9A-501C323837E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586E2A-53CE-45A4-8D9A-501C323837E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586E2A-53CE-45A4-8D9A-501C323837E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586E2A-53CE-45A4-8D9A-501C323837E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586E2A-53CE-45A4-8D9A-501C323837E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586E2A-53CE-45A4-8D9A-501C323837E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586E2A-53CE-45A4-8D9A-501C323837E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586E2A-53CE-45A4-8D9A-501C323837E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586E2A-53CE-45A4-8D9A-501C323837E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586E2A-53CE-45A4-8D9A-501C323837E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586E2A-53CE-45A4-8D9A-501C323837E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586E2A-53CE-45A4-8D9A-501C323837E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586E2A-53CE-45A4-8D9A-501C323837E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586E2A-53CE-45A4-8D9A-501C323837E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586E2A-53CE-45A4-8D9A-501C323837E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586E2A-53CE-45A4-8D9A-501C323837E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ssion 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2" name="Rectangle 1028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905000"/>
          </a:xfrm>
        </p:spPr>
        <p:txBody>
          <a:bodyPr anchor="t"/>
          <a:lstStyle>
            <a:lvl1pPr algn="ctr">
              <a:defRPr b="1">
                <a:latin typeface="Arial Narrow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8053" name="Rectangle 102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914400"/>
          </a:xfrm>
        </p:spPr>
        <p:txBody>
          <a:bodyPr/>
          <a:lstStyle>
            <a:lvl1pPr marL="0" indent="0" algn="ctr">
              <a:buFont typeface="Wingdings 3" pitchFamily="8" charset="2"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58054" name="Rectangle 1030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58055" name="Rectangle 103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58056" name="Rectangle 103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C0463B5-5F66-490A-B597-8686670E81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bout the Speaker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US" dirty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About the Speakers…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 Po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mo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2133600" y="1143000"/>
            <a:ext cx="48006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Demo</a:t>
            </a:r>
            <a:endParaRPr lang="en-US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3962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76400"/>
            <a:ext cx="3962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hi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eneric Us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eneric Use Red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077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0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0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2484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3" r:id="rId2"/>
    <p:sldLayoutId id="2147483707" r:id="rId3"/>
    <p:sldLayoutId id="2147483721" r:id="rId4"/>
    <p:sldLayoutId id="2147483709" r:id="rId5"/>
    <p:sldLayoutId id="2147483710" r:id="rId6"/>
    <p:sldLayoutId id="2147483711" r:id="rId7"/>
    <p:sldLayoutId id="2147483712" r:id="rId8"/>
    <p:sldLayoutId id="2147483722" r:id="rId9"/>
    <p:sldLayoutId id="2147483713" r:id="rId10"/>
    <p:sldLayoutId id="214748371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5000"/>
        <a:buFont typeface="Wingdings 3" pitchFamily="8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8" charset="2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Times" pitchFamily="8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rbar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downloads/details.aspx?familyid=9d467a69-57ff-4ae7-96ee-b18c4790cffd" TargetMode="External"/><Relationship Id="rId7" Type="http://schemas.openxmlformats.org/officeDocument/2006/relationships/hyperlink" Target="http://www.iis.net/downloads/default.aspx?tabid=34&amp;g=6&amp;i=1434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microsoft.com/downloads/details.aspx?familyid=f4db40af-1e08-4a21-a26b-ec2f4dc4190d" TargetMode="External"/><Relationship Id="rId5" Type="http://schemas.openxmlformats.org/officeDocument/2006/relationships/hyperlink" Target="http://www.microsoft.com/DownLoads/details.aspx?familyid=1581E6E7-7E64-4A2D-8ABA-73E909D2A7DC&amp;displaylang=en" TargetMode="External"/><Relationship Id="rId4" Type="http://schemas.openxmlformats.org/officeDocument/2006/relationships/hyperlink" Target="http://www.microsoft.com/downloads/details.aspx?familyid=4E3A58BE-29F6-49F6-85BE-E866AF8E7A88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support.microsoft.com/kb/911149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technet.microsoft.com/en-us/library/cc263449.aspx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adopenstatic.com/cs/blogs/ken" TargetMode="External"/><Relationship Id="rId5" Type="http://schemas.openxmlformats.org/officeDocument/2006/relationships/hyperlink" Target="http://www.microsoft.com/downloads/details.aspx?FamilyID=7DFEB015-6043-47DB-8238-DC7AF89C93F1" TargetMode="External"/><Relationship Id="rId4" Type="http://schemas.openxmlformats.org/officeDocument/2006/relationships/hyperlink" Target="http://technet.microsoft.com/en-us/library/cc738673.aspx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Kerberos Pt 2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GB" sz="3600" smtClean="0">
                <a:solidFill>
                  <a:schemeClr val="bg1"/>
                </a:solidFill>
              </a:rPr>
              <a:t>“Advanced” </a:t>
            </a:r>
            <a:r>
              <a:rPr lang="en-GB" sz="3600" dirty="0" smtClean="0">
                <a:solidFill>
                  <a:schemeClr val="bg1"/>
                </a:solidFill>
              </a:rPr>
              <a:t>Scenarios</a:t>
            </a:r>
            <a:br>
              <a:rPr lang="en-GB" sz="3600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ITP370</a:t>
            </a:r>
          </a:p>
          <a:p>
            <a:r>
              <a:rPr lang="en-US" dirty="0" smtClean="0"/>
              <a:t>Spencer Harbar</a:t>
            </a:r>
            <a:br>
              <a:rPr lang="en-US" dirty="0" smtClean="0"/>
            </a:br>
            <a:r>
              <a:rPr lang="en-US" dirty="0" smtClean="0"/>
              <a:t>Bob Fox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Shared Services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cannot mix and match NTLM and Kerberos</a:t>
            </a:r>
          </a:p>
          <a:p>
            <a:pPr lvl="1"/>
            <a:r>
              <a:rPr lang="en-GB" dirty="0" smtClean="0"/>
              <a:t>In the same Farm</a:t>
            </a:r>
          </a:p>
          <a:p>
            <a:pPr lvl="1"/>
            <a:r>
              <a:rPr lang="en-GB" dirty="0" smtClean="0"/>
              <a:t>All SSPs must either NTLM or Kerberos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SHARED SERVICES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Excel Services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When using with Analysis Services</a:t>
            </a:r>
          </a:p>
          <a:p>
            <a:pPr lvl="1"/>
            <a:r>
              <a:rPr lang="en-GB" sz="2400" dirty="0" smtClean="0"/>
              <a:t>Additional Configuration</a:t>
            </a:r>
          </a:p>
          <a:p>
            <a:pPr lvl="1"/>
            <a:r>
              <a:rPr lang="en-GB" sz="2000" dirty="0" smtClean="0">
                <a:latin typeface="Lucida Console" pitchFamily="49" charset="0"/>
              </a:rPr>
              <a:t>MSOLAPSvc.3/HOST domain\user</a:t>
            </a:r>
          </a:p>
          <a:p>
            <a:pPr lvl="1"/>
            <a:r>
              <a:rPr lang="en-GB" sz="2000" dirty="0" smtClean="0">
                <a:latin typeface="Lucida Console" pitchFamily="49" charset="0"/>
              </a:rPr>
              <a:t>MSOLAPSvc.3/</a:t>
            </a:r>
            <a:r>
              <a:rPr lang="en-GB" sz="2000" dirty="0" err="1" smtClean="0">
                <a:latin typeface="Lucida Console" pitchFamily="49" charset="0"/>
              </a:rPr>
              <a:t>HOST:instance</a:t>
            </a:r>
            <a:r>
              <a:rPr lang="en-GB" sz="2000" dirty="0" smtClean="0">
                <a:latin typeface="Lucida Console" pitchFamily="49" charset="0"/>
              </a:rPr>
              <a:t> domain\user</a:t>
            </a:r>
          </a:p>
          <a:p>
            <a:pPr lvl="1"/>
            <a:r>
              <a:rPr lang="en-GB" sz="2400" dirty="0" smtClean="0"/>
              <a:t>Middle Tier Delegation</a:t>
            </a:r>
          </a:p>
          <a:p>
            <a:pPr lvl="1"/>
            <a:r>
              <a:rPr lang="en-GB" sz="2400" dirty="0" smtClean="0"/>
              <a:t>MSKB 917409</a:t>
            </a:r>
            <a:r>
              <a:rPr lang="en-GB" sz="1600" dirty="0" smtClean="0"/>
              <a:t/>
            </a:r>
            <a:br>
              <a:rPr lang="en-GB" sz="1600" dirty="0" smtClean="0"/>
            </a:br>
            <a:endParaRPr lang="en-GB" sz="1600" dirty="0" smtClean="0"/>
          </a:p>
          <a:p>
            <a:pPr lvl="1"/>
            <a:endParaRPr lang="en-GB" sz="1050" dirty="0" smtClean="0"/>
          </a:p>
          <a:p>
            <a:r>
              <a:rPr lang="en-GB" sz="1800" dirty="0" smtClean="0">
                <a:latin typeface="Lucida Console" pitchFamily="49" charset="0"/>
              </a:rPr>
              <a:t>stsadm.exe -o set-</a:t>
            </a:r>
            <a:r>
              <a:rPr lang="en-GB" sz="1800" dirty="0" err="1" smtClean="0">
                <a:latin typeface="Lucida Console" pitchFamily="49" charset="0"/>
              </a:rPr>
              <a:t>ecssecurity</a:t>
            </a:r>
            <a:r>
              <a:rPr lang="en-GB" sz="1800" dirty="0" smtClean="0">
                <a:latin typeface="Lucida Console" pitchFamily="49" charset="0"/>
              </a:rPr>
              <a:t> -</a:t>
            </a:r>
            <a:r>
              <a:rPr lang="en-GB" sz="1800" dirty="0" err="1" smtClean="0">
                <a:latin typeface="Lucida Console" pitchFamily="49" charset="0"/>
              </a:rPr>
              <a:t>ssp</a:t>
            </a:r>
            <a:r>
              <a:rPr lang="en-GB" sz="1800" dirty="0" smtClean="0">
                <a:latin typeface="Lucida Console" pitchFamily="49" charset="0"/>
              </a:rPr>
              <a:t> %SSPNAME% </a:t>
            </a:r>
            <a:br>
              <a:rPr lang="en-GB" sz="1800" dirty="0" smtClean="0">
                <a:latin typeface="Lucida Console" pitchFamily="49" charset="0"/>
              </a:rPr>
            </a:br>
            <a:r>
              <a:rPr lang="en-GB" sz="1800" dirty="0" smtClean="0">
                <a:latin typeface="Lucida Console" pitchFamily="49" charset="0"/>
              </a:rPr>
              <a:t>-</a:t>
            </a:r>
            <a:r>
              <a:rPr lang="en-GB" sz="1800" dirty="0" err="1" smtClean="0">
                <a:latin typeface="Lucida Console" pitchFamily="49" charset="0"/>
              </a:rPr>
              <a:t>accessmodel</a:t>
            </a:r>
            <a:r>
              <a:rPr lang="en-GB" sz="1800" dirty="0" smtClean="0">
                <a:latin typeface="Lucida Console" pitchFamily="49" charset="0"/>
              </a:rPr>
              <a:t> delegation </a:t>
            </a:r>
            <a:endParaRPr lang="en-GB" sz="4000" dirty="0">
              <a:latin typeface="Lucida Console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EXCEL SERVICES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Testing and validation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test from DC or Web Server!</a:t>
            </a:r>
          </a:p>
          <a:p>
            <a:r>
              <a:rPr lang="en-US" dirty="0" smtClean="0"/>
              <a:t>Windows Security Auditing</a:t>
            </a:r>
          </a:p>
          <a:p>
            <a:r>
              <a:rPr lang="en-US" dirty="0" smtClean="0"/>
              <a:t>Kerberos Auditing</a:t>
            </a:r>
          </a:p>
          <a:p>
            <a:r>
              <a:rPr lang="en-US" dirty="0" err="1" smtClean="0"/>
              <a:t>Kerbtray</a:t>
            </a:r>
            <a:r>
              <a:rPr lang="en-US" dirty="0" smtClean="0"/>
              <a:t> and </a:t>
            </a:r>
            <a:r>
              <a:rPr lang="en-US" dirty="0" err="1" smtClean="0"/>
              <a:t>Klist</a:t>
            </a:r>
            <a:endParaRPr lang="en-US" dirty="0" smtClean="0"/>
          </a:p>
          <a:p>
            <a:r>
              <a:rPr lang="en-US" dirty="0" err="1" smtClean="0"/>
              <a:t>Netmon</a:t>
            </a:r>
            <a:r>
              <a:rPr lang="en-US" dirty="0" smtClean="0"/>
              <a:t> and Fiddler (etc)</a:t>
            </a:r>
          </a:p>
          <a:p>
            <a:r>
              <a:rPr lang="en-US" dirty="0" smtClean="0"/>
              <a:t>IIS Log Files, IIS7 Failed Request Tracing</a:t>
            </a:r>
          </a:p>
          <a:p>
            <a:r>
              <a:rPr lang="en-US" dirty="0" smtClean="0"/>
              <a:t>Above all, be patient!</a:t>
            </a:r>
          </a:p>
          <a:p>
            <a:pPr lvl="1"/>
            <a:r>
              <a:rPr lang="en-US" sz="2400" dirty="0" smtClean="0"/>
              <a:t>Use IISRESET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Kerberos Auditing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Lucida Console" pitchFamily="49" charset="0"/>
              </a:rPr>
              <a:t>HKEY_LOCAL_MACHINE\SYSTEM\</a:t>
            </a:r>
            <a:r>
              <a:rPr lang="en-US" sz="2800" dirty="0" err="1" smtClean="0">
                <a:latin typeface="Lucida Console" pitchFamily="49" charset="0"/>
              </a:rPr>
              <a:t>CurrentControlSet</a:t>
            </a:r>
            <a:r>
              <a:rPr lang="en-US" sz="2800" dirty="0" smtClean="0">
                <a:latin typeface="Lucida Console" pitchFamily="49" charset="0"/>
              </a:rPr>
              <a:t>\Control\</a:t>
            </a:r>
            <a:r>
              <a:rPr lang="en-US" sz="2800" dirty="0" err="1" smtClean="0">
                <a:latin typeface="Lucida Console" pitchFamily="49" charset="0"/>
              </a:rPr>
              <a:t>Lsa</a:t>
            </a:r>
            <a:r>
              <a:rPr lang="en-US" sz="2800" dirty="0" smtClean="0">
                <a:latin typeface="Lucida Console" pitchFamily="49" charset="0"/>
              </a:rPr>
              <a:t>\Kerberos\Parameters</a:t>
            </a:r>
            <a:r>
              <a:rPr lang="en-GB" sz="2800" dirty="0" smtClean="0">
                <a:latin typeface="Lucida Console" pitchFamily="49" charset="0"/>
              </a:rPr>
              <a:t>\</a:t>
            </a:r>
            <a:r>
              <a:rPr lang="en-US" sz="2800" dirty="0" err="1" smtClean="0">
                <a:latin typeface="Lucida Console" pitchFamily="49" charset="0"/>
              </a:rPr>
              <a:t>LogLevel</a:t>
            </a:r>
            <a:endParaRPr lang="en-GB" sz="2800" dirty="0" smtClean="0">
              <a:latin typeface="Lucida Console" pitchFamily="49" charset="0"/>
            </a:endParaRPr>
          </a:p>
          <a:p>
            <a:pPr lvl="1"/>
            <a:r>
              <a:rPr lang="en-US" dirty="0" smtClean="0"/>
              <a:t>Value Type: REG_DWORD</a:t>
            </a:r>
            <a:endParaRPr lang="en-GB" dirty="0" smtClean="0"/>
          </a:p>
          <a:p>
            <a:pPr lvl="1"/>
            <a:r>
              <a:rPr lang="en-US" dirty="0" smtClean="0"/>
              <a:t>Value Data: 1</a:t>
            </a:r>
          </a:p>
          <a:p>
            <a:pPr lvl="1"/>
            <a:r>
              <a:rPr lang="en-US" dirty="0" smtClean="0"/>
              <a:t>Do not leave on!!</a:t>
            </a:r>
          </a:p>
          <a:p>
            <a:pPr lvl="1"/>
            <a:endParaRPr lang="en-US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Kerberos Debug 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latin typeface="Lucida Console" pitchFamily="49" charset="0"/>
              </a:rPr>
              <a:t>HKEY_LOCAL_MACHINE\SYSTEM\</a:t>
            </a:r>
            <a:r>
              <a:rPr lang="en-US" sz="2000" dirty="0" err="1" smtClean="0">
                <a:latin typeface="Lucida Console" pitchFamily="49" charset="0"/>
              </a:rPr>
              <a:t>CurrentControlSet</a:t>
            </a:r>
            <a:r>
              <a:rPr lang="en-US" sz="2000" dirty="0" smtClean="0">
                <a:latin typeface="Lucida Console" pitchFamily="49" charset="0"/>
              </a:rPr>
              <a:t>\Control\</a:t>
            </a:r>
            <a:r>
              <a:rPr lang="en-US" sz="2000" dirty="0" err="1" smtClean="0">
                <a:latin typeface="Lucida Console" pitchFamily="49" charset="0"/>
              </a:rPr>
              <a:t>Lsa</a:t>
            </a:r>
            <a:r>
              <a:rPr lang="en-US" sz="2000" dirty="0" smtClean="0">
                <a:latin typeface="Lucida Console" pitchFamily="49" charset="0"/>
              </a:rPr>
              <a:t>\Kerberos\Parameters\</a:t>
            </a:r>
            <a:r>
              <a:rPr lang="en-US" sz="2000" dirty="0" err="1" smtClean="0">
                <a:latin typeface="Lucida Console" pitchFamily="49" charset="0"/>
              </a:rPr>
              <a:t>KerbDebugLevel</a:t>
            </a:r>
            <a:endParaRPr lang="en-GB" sz="2000" dirty="0" smtClean="0">
              <a:latin typeface="Lucida Console" pitchFamily="49" charset="0"/>
            </a:endParaRPr>
          </a:p>
          <a:p>
            <a:r>
              <a:rPr lang="en-US" sz="2400" dirty="0" smtClean="0"/>
              <a:t>Type: DWORD</a:t>
            </a:r>
            <a:endParaRPr lang="en-GB" sz="2400" dirty="0" smtClean="0"/>
          </a:p>
          <a:p>
            <a:r>
              <a:rPr lang="en-US" sz="2400" dirty="0" smtClean="0"/>
              <a:t>Data: c0000043</a:t>
            </a:r>
          </a:p>
          <a:p>
            <a:pPr lvl="1"/>
            <a:r>
              <a:rPr lang="en-US" sz="2000" dirty="0" smtClean="0"/>
              <a:t>this value will print the most standard set of debug messages. Try it first. If you still want to see more output, set it to </a:t>
            </a:r>
            <a:r>
              <a:rPr lang="en-US" sz="2000" dirty="0" err="1" smtClean="0"/>
              <a:t>ffffffff</a:t>
            </a:r>
            <a:r>
              <a:rPr lang="en-US" sz="2000" dirty="0" smtClean="0"/>
              <a:t>.</a:t>
            </a:r>
          </a:p>
          <a:p>
            <a:r>
              <a:rPr lang="en-US" sz="2400" dirty="0" smtClean="0"/>
              <a:t>Value: </a:t>
            </a:r>
            <a:r>
              <a:rPr lang="en-US" sz="2400" dirty="0" err="1" smtClean="0"/>
              <a:t>LogToFile</a:t>
            </a:r>
            <a:endParaRPr lang="en-GB" sz="2400" dirty="0" smtClean="0"/>
          </a:p>
          <a:p>
            <a:r>
              <a:rPr lang="en-US" sz="2400" dirty="0" smtClean="0"/>
              <a:t>Type: DWORD</a:t>
            </a:r>
            <a:endParaRPr lang="en-GB" sz="2400" dirty="0" smtClean="0"/>
          </a:p>
          <a:p>
            <a:r>
              <a:rPr lang="en-US" sz="2400" dirty="0" smtClean="0"/>
              <a:t>Data: 1</a:t>
            </a:r>
          </a:p>
          <a:p>
            <a:pPr lvl="1"/>
            <a:r>
              <a:rPr lang="en-US" sz="2000" dirty="0" smtClean="0"/>
              <a:t>C:\Windows\System32\lsass.log</a:t>
            </a:r>
            <a:endParaRPr lang="en-GB" sz="2000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Announcing...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Kerberos Configuration Wizard</a:t>
            </a:r>
            <a:endParaRPr lang="en-US" sz="2000" dirty="0" smtClean="0"/>
          </a:p>
          <a:p>
            <a:pPr lvl="1"/>
            <a:endParaRPr lang="en-US" dirty="0"/>
          </a:p>
        </p:txBody>
      </p:sp>
      <p:pic>
        <p:nvPicPr>
          <p:cNvPr id="6146" name="Picture 2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590800"/>
            <a:ext cx="57150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Kerberos Configuration Wizard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pic>
        <p:nvPicPr>
          <p:cNvPr id="54274" name="Picture 2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981200"/>
            <a:ext cx="57150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Kerberos Configuration Wizard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pic>
        <p:nvPicPr>
          <p:cNvPr id="56322" name="Picture 2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438400"/>
            <a:ext cx="57150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About the speakers...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Spencer Harbar,</a:t>
            </a:r>
            <a:r>
              <a:rPr lang="en-US" sz="2000" dirty="0" smtClean="0"/>
              <a:t> </a:t>
            </a:r>
            <a:r>
              <a:rPr lang="en-US" sz="1600" dirty="0" smtClean="0"/>
              <a:t>MVP, MCTS, MCSD.NET, MCAD, MCSE, APM</a:t>
            </a:r>
            <a:endParaRPr lang="en-US" dirty="0" smtClean="0"/>
          </a:p>
          <a:p>
            <a:pPr lvl="1"/>
            <a:r>
              <a:rPr lang="en-US" sz="2000" dirty="0" smtClean="0">
                <a:solidFill>
                  <a:srgbClr val="FFFF00"/>
                </a:solidFill>
                <a:hlinkClick r:id="rId3"/>
              </a:rPr>
              <a:t>www.harbar.net</a:t>
            </a:r>
            <a:endParaRPr lang="en-US" sz="2000" dirty="0" smtClean="0">
              <a:solidFill>
                <a:srgbClr val="FFFF00"/>
              </a:solidFill>
            </a:endParaRPr>
          </a:p>
          <a:p>
            <a:pPr lvl="1"/>
            <a:r>
              <a:rPr lang="en-US" sz="2000" dirty="0" smtClean="0"/>
              <a:t>Enterprise Architect working with some of Microsoft’s largest customers deploying Office SharePoint Server 2007.</a:t>
            </a:r>
          </a:p>
          <a:p>
            <a:pPr lvl="1"/>
            <a:r>
              <a:rPr lang="en-US" sz="2000" dirty="0" smtClean="0"/>
              <a:t>15 years in Enterprise IT</a:t>
            </a:r>
          </a:p>
          <a:p>
            <a:pPr lvl="1"/>
            <a:r>
              <a:rPr lang="en-US" sz="2000" dirty="0" smtClean="0"/>
              <a:t>ISPA </a:t>
            </a:r>
            <a:r>
              <a:rPr lang="en-US" sz="2000" dirty="0" smtClean="0"/>
              <a:t>Board Member</a:t>
            </a:r>
          </a:p>
          <a:p>
            <a:pPr lvl="1"/>
            <a:endParaRPr lang="en-GB" sz="2000" dirty="0" smtClean="0"/>
          </a:p>
          <a:p>
            <a:r>
              <a:rPr lang="en-GB" dirty="0" smtClean="0"/>
              <a:t>Bob Fox, </a:t>
            </a:r>
            <a:r>
              <a:rPr lang="en-GB" sz="2000" dirty="0" smtClean="0"/>
              <a:t>MVP, MCTS</a:t>
            </a:r>
            <a:endParaRPr lang="en-GB" dirty="0" smtClean="0"/>
          </a:p>
          <a:p>
            <a:pPr lvl="1"/>
            <a:r>
              <a:rPr lang="en-US" sz="2000" dirty="0" smtClean="0">
                <a:hlinkClick r:id="rId3"/>
              </a:rPr>
              <a:t>bobfox.securespsite.com</a:t>
            </a:r>
          </a:p>
          <a:p>
            <a:pPr lvl="1"/>
            <a:r>
              <a:rPr lang="en-US" sz="2000" dirty="0" smtClean="0"/>
              <a:t>IT Professional with over 15 years experience</a:t>
            </a:r>
          </a:p>
          <a:p>
            <a:pPr lvl="1"/>
            <a:r>
              <a:rPr lang="en-US" sz="2000" dirty="0" smtClean="0"/>
              <a:t>Specializing in SharePoint architecture and deployment</a:t>
            </a:r>
          </a:p>
          <a:p>
            <a:pPr lvl="1"/>
            <a:r>
              <a:rPr lang="en-US" sz="2000" dirty="0" smtClean="0"/>
              <a:t>ISPA Board Member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Kerberos Configuration Wizard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pic>
        <p:nvPicPr>
          <p:cNvPr id="58370" name="Picture 2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057400"/>
            <a:ext cx="57150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Kerberos Configuration Wizard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4" name="Picture 2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133600"/>
            <a:ext cx="57150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Recommendations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Windows 2008 if at all possible</a:t>
            </a:r>
          </a:p>
          <a:p>
            <a:r>
              <a:rPr lang="en-GB" dirty="0" smtClean="0"/>
              <a:t>Infrastructure Updates</a:t>
            </a:r>
          </a:p>
          <a:p>
            <a:r>
              <a:rPr lang="en-GB" dirty="0" smtClean="0"/>
              <a:t>NTLM first, then enable Kerberos</a:t>
            </a:r>
          </a:p>
          <a:p>
            <a:r>
              <a:rPr lang="en-GB" dirty="0" smtClean="0"/>
              <a:t>Patience!</a:t>
            </a:r>
          </a:p>
          <a:p>
            <a:r>
              <a:rPr lang="en-GB" dirty="0" smtClean="0"/>
              <a:t>Script configuration after extensive testing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Essential Tools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77200" cy="4572000"/>
          </a:xfrm>
        </p:spPr>
        <p:txBody>
          <a:bodyPr/>
          <a:lstStyle/>
          <a:p>
            <a:r>
              <a:rPr lang="en-GB" sz="2400" dirty="0" smtClean="0"/>
              <a:t>CLI: Setspn.exe</a:t>
            </a:r>
          </a:p>
          <a:p>
            <a:pPr lvl="1"/>
            <a:r>
              <a:rPr lang="en-GB" sz="1400" dirty="0" smtClean="0"/>
              <a:t>Windows 2003: part of Resource Kit or separate download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000" dirty="0" smtClean="0">
                <a:hlinkClick r:id="rId3"/>
              </a:rPr>
              <a:t>http://www.microsoft.com/downloads/details.aspx?familyid=9d467a69-57ff-4ae7-96ee-b18c4790cffd</a:t>
            </a:r>
            <a:r>
              <a:rPr lang="en-GB" sz="1000" dirty="0" smtClean="0"/>
              <a:t> </a:t>
            </a:r>
          </a:p>
          <a:p>
            <a:r>
              <a:rPr lang="en-GB" sz="2400" dirty="0" smtClean="0"/>
              <a:t>GUI: Adsiedit.msc</a:t>
            </a:r>
          </a:p>
          <a:p>
            <a:pPr lvl="1"/>
            <a:r>
              <a:rPr lang="en-GB" sz="1400" dirty="0" smtClean="0"/>
              <a:t>Windows 2003: part of support tools (on Windows CD)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GB" sz="1800" dirty="0" smtClean="0"/>
          </a:p>
          <a:p>
            <a:r>
              <a:rPr lang="en-GB" sz="2400" dirty="0" smtClean="0"/>
              <a:t>Kerbtray.exe</a:t>
            </a:r>
            <a:br>
              <a:rPr lang="en-GB" sz="2400" dirty="0" smtClean="0"/>
            </a:br>
            <a:r>
              <a:rPr lang="en-GB" sz="1000" dirty="0" smtClean="0">
                <a:hlinkClick r:id="rId4"/>
              </a:rPr>
              <a:t>http://www.microsoft.com/downloads/details.aspx?familyid=4E3A58BE-29F6-49F6-85BE-E866AF8E7A88</a:t>
            </a:r>
            <a:endParaRPr lang="en-GB" sz="1000" dirty="0" smtClean="0"/>
          </a:p>
          <a:p>
            <a:r>
              <a:rPr lang="en-GB" sz="2400" dirty="0" smtClean="0"/>
              <a:t>Klist.exe</a:t>
            </a:r>
            <a:br>
              <a:rPr lang="en-GB" sz="2400" dirty="0" smtClean="0"/>
            </a:br>
            <a:r>
              <a:rPr lang="en-GB" sz="1000" dirty="0" smtClean="0">
                <a:hlinkClick r:id="rId5"/>
              </a:rPr>
              <a:t>http://www.microsoft.com/DownLoads/details.aspx?familyid=1581E6E7-7E64-4A2D-8ABA-73E909D2A7DC</a:t>
            </a:r>
            <a:endParaRPr lang="en-GB" sz="1000" dirty="0" smtClean="0"/>
          </a:p>
          <a:p>
            <a:pPr lvl="1"/>
            <a:r>
              <a:rPr lang="en-GB" sz="1400" dirty="0" smtClean="0"/>
              <a:t>Both part of the Windows 2003 Resource Kit Tools</a:t>
            </a:r>
            <a:br>
              <a:rPr lang="en-GB" sz="1400" dirty="0" smtClean="0"/>
            </a:br>
            <a:r>
              <a:rPr lang="en-GB" sz="900" dirty="0" smtClean="0">
                <a:hlinkClick r:id="rId3"/>
              </a:rPr>
              <a:t>http://www.microsoft.com/downloads/details.aspx?familyid=9d467a69-57ff-4ae7-96ee-b18c4790cffd</a:t>
            </a:r>
            <a:r>
              <a:rPr lang="en-GB" sz="900" dirty="0" smtClean="0"/>
              <a:t> </a:t>
            </a:r>
            <a:br>
              <a:rPr lang="en-GB" sz="900" dirty="0" smtClean="0"/>
            </a:br>
            <a:endParaRPr lang="en-GB" sz="900" dirty="0" smtClean="0"/>
          </a:p>
          <a:p>
            <a:pPr lvl="1"/>
            <a:endParaRPr lang="en-GB" sz="900" dirty="0" smtClean="0"/>
          </a:p>
          <a:p>
            <a:r>
              <a:rPr lang="en-GB" sz="2400" dirty="0" smtClean="0"/>
              <a:t>Network Monitor 3.2</a:t>
            </a:r>
            <a:br>
              <a:rPr lang="en-GB" sz="2400" dirty="0" smtClean="0"/>
            </a:br>
            <a:r>
              <a:rPr lang="en-GB" sz="1000" dirty="0" smtClean="0">
                <a:hlinkClick r:id="rId6"/>
              </a:rPr>
              <a:t>http://www.microsoft.com/downloads/details.aspx?familyid=f4db40af-1e08-4a21-a26b-ec2f4dc4190d</a:t>
            </a:r>
            <a:r>
              <a:rPr lang="en-GB" sz="1000" dirty="0" smtClean="0"/>
              <a:t> </a:t>
            </a:r>
          </a:p>
          <a:p>
            <a:r>
              <a:rPr lang="en-GB" sz="2400" dirty="0" err="1" smtClean="0"/>
              <a:t>DelegConfig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1000" dirty="0" smtClean="0">
                <a:hlinkClick r:id="rId7"/>
              </a:rPr>
              <a:t>http://www.iis.net/downloads/default.aspx?tabid=34&amp;g=6&amp;i=1434</a:t>
            </a:r>
            <a:r>
              <a:rPr lang="en-GB" sz="1000" dirty="0" smtClean="0"/>
              <a:t> </a:t>
            </a:r>
          </a:p>
          <a:p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 Issues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Issue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006725"/>
          </a:xfrm>
        </p:spPr>
        <p:txBody>
          <a:bodyPr/>
          <a:lstStyle/>
          <a:p>
            <a:r>
              <a:rPr lang="en-GB" dirty="0" err="1" smtClean="0"/>
              <a:t>Mis</a:t>
            </a:r>
            <a:r>
              <a:rPr lang="en-GB" dirty="0" smtClean="0"/>
              <a:t>-configured SPNs</a:t>
            </a:r>
          </a:p>
          <a:p>
            <a:r>
              <a:rPr lang="en-GB" dirty="0" smtClean="0"/>
              <a:t>Duplicate SPNs	</a:t>
            </a:r>
          </a:p>
          <a:p>
            <a:r>
              <a:rPr lang="en-GB" dirty="0" smtClean="0"/>
              <a:t>PAC Validation</a:t>
            </a:r>
          </a:p>
          <a:p>
            <a:r>
              <a:rPr lang="en-GB" dirty="0" smtClean="0"/>
              <a:t>Host name issues</a:t>
            </a:r>
          </a:p>
          <a:p>
            <a:r>
              <a:rPr lang="en-GB" dirty="0" smtClean="0"/>
              <a:t>Load Balancing Myths</a:t>
            </a:r>
          </a:p>
          <a:p>
            <a:r>
              <a:rPr lang="en-GB" dirty="0" smtClean="0"/>
              <a:t>IE6 Clients use NTLM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Best Practice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59125"/>
          </a:xfrm>
        </p:spPr>
        <p:txBody>
          <a:bodyPr/>
          <a:lstStyle/>
          <a:p>
            <a:r>
              <a:rPr lang="en-GB" dirty="0" smtClean="0"/>
              <a:t>Use correct notation!</a:t>
            </a:r>
          </a:p>
          <a:p>
            <a:r>
              <a:rPr lang="en-GB" dirty="0" smtClean="0"/>
              <a:t>Use new –X switch</a:t>
            </a:r>
          </a:p>
          <a:p>
            <a:r>
              <a:rPr lang="en-GB" dirty="0" smtClean="0"/>
              <a:t>Disable PAC Validation</a:t>
            </a:r>
          </a:p>
          <a:p>
            <a:r>
              <a:rPr lang="en-GB" dirty="0" smtClean="0"/>
              <a:t>Never use </a:t>
            </a:r>
            <a:r>
              <a:rPr lang="en-GB" dirty="0" err="1" smtClean="0"/>
              <a:t>CNames</a:t>
            </a:r>
            <a:r>
              <a:rPr lang="en-GB" dirty="0" smtClean="0"/>
              <a:t>!</a:t>
            </a:r>
          </a:p>
          <a:p>
            <a:r>
              <a:rPr lang="en-GB" dirty="0" smtClean="0"/>
              <a:t>Setup Web App Correctly</a:t>
            </a:r>
          </a:p>
          <a:p>
            <a:r>
              <a:rPr lang="en-GB" dirty="0" smtClean="0"/>
              <a:t>Don’t use </a:t>
            </a:r>
            <a:r>
              <a:rPr lang="en-GB" dirty="0" err="1" smtClean="0"/>
              <a:t>CNames</a:t>
            </a:r>
            <a:endParaRPr lang="en-GB" dirty="0" smtClean="0"/>
          </a:p>
          <a:p>
            <a:pPr lvl="1"/>
            <a:r>
              <a:rPr lang="en-GB" dirty="0" smtClean="0"/>
              <a:t>or MSKB </a:t>
            </a:r>
            <a:r>
              <a:rPr lang="en-GB" dirty="0" smtClean="0">
                <a:hlinkClick r:id="rId3"/>
              </a:rPr>
              <a:t>911149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5710535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DON’T USE ALIASES (</a:t>
            </a:r>
            <a:r>
              <a:rPr lang="en-GB" sz="2400" b="1" dirty="0" err="1" smtClean="0"/>
              <a:t>Cnames</a:t>
            </a:r>
            <a:r>
              <a:rPr lang="en-GB" sz="2400" b="1" dirty="0" smtClean="0"/>
              <a:t>) for Web Applications!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Takeaways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It’s easy!!</a:t>
            </a:r>
          </a:p>
          <a:p>
            <a:r>
              <a:rPr lang="en-GB" sz="2400" dirty="0" smtClean="0"/>
              <a:t>However, tons of misinformation and myths on the ‘net</a:t>
            </a:r>
          </a:p>
          <a:p>
            <a:pPr lvl="1"/>
            <a:r>
              <a:rPr lang="en-GB" sz="2000" dirty="0" smtClean="0"/>
              <a:t>DCOM Configuration</a:t>
            </a:r>
          </a:p>
          <a:p>
            <a:pPr lvl="1"/>
            <a:r>
              <a:rPr lang="en-GB" sz="2000" dirty="0" smtClean="0"/>
              <a:t>Delegation</a:t>
            </a:r>
          </a:p>
          <a:p>
            <a:pPr lvl="1"/>
            <a:r>
              <a:rPr lang="en-GB" sz="2000" dirty="0" smtClean="0"/>
              <a:t>Dodgy Blog Posts!</a:t>
            </a:r>
            <a:br>
              <a:rPr lang="en-GB" sz="2000" dirty="0" smtClean="0"/>
            </a:br>
            <a:endParaRPr lang="en-GB" sz="2000" dirty="0" smtClean="0"/>
          </a:p>
          <a:p>
            <a:r>
              <a:rPr lang="en-GB" sz="2400" dirty="0" smtClean="0"/>
              <a:t>The best links:</a:t>
            </a:r>
          </a:p>
          <a:p>
            <a:pPr lvl="1"/>
            <a:r>
              <a:rPr lang="en-GB" sz="2000" dirty="0" smtClean="0"/>
              <a:t>Configure Kerberos authentication (Office SharePoint Server) </a:t>
            </a:r>
            <a:br>
              <a:rPr lang="en-GB" sz="2000" dirty="0" smtClean="0"/>
            </a:br>
            <a:r>
              <a:rPr lang="en-GB" sz="1000" dirty="0" smtClean="0">
                <a:hlinkClick r:id="rId3"/>
              </a:rPr>
              <a:t>http://technet.microsoft.com/en-us/library/cc263449.aspx</a:t>
            </a:r>
            <a:endParaRPr lang="en-GB" sz="2000" dirty="0" smtClean="0"/>
          </a:p>
          <a:p>
            <a:pPr lvl="1"/>
            <a:r>
              <a:rPr lang="en-GB" sz="2000" dirty="0" smtClean="0"/>
              <a:t>Kerberos Authentication Tools and Settings</a:t>
            </a:r>
            <a:br>
              <a:rPr lang="en-GB" sz="2000" dirty="0" smtClean="0"/>
            </a:br>
            <a:r>
              <a:rPr lang="en-GB" sz="900" dirty="0" smtClean="0">
                <a:hlinkClick r:id="rId4"/>
              </a:rPr>
              <a:t>http://technet.microsoft.com/en-us/library/cc738673.aspx</a:t>
            </a:r>
            <a:endParaRPr lang="en-GB" sz="800" dirty="0" smtClean="0"/>
          </a:p>
          <a:p>
            <a:pPr lvl="1"/>
            <a:r>
              <a:rPr lang="en-GB" sz="2000" dirty="0" smtClean="0"/>
              <a:t>Troubleshooting Kerberos Errors</a:t>
            </a:r>
            <a:br>
              <a:rPr lang="en-GB" sz="2000" dirty="0" smtClean="0"/>
            </a:br>
            <a:r>
              <a:rPr lang="en-GB" sz="1050" dirty="0" smtClean="0">
                <a:hlinkClick r:id="rId5"/>
              </a:rPr>
              <a:t>http://www.microsoft.com/downloads/details.aspx?FamilyID=7DFEB015-6043-47DB-8238-DC7AF89C93F1</a:t>
            </a:r>
            <a:r>
              <a:rPr lang="en-GB" sz="1050" dirty="0" smtClean="0"/>
              <a:t> </a:t>
            </a:r>
          </a:p>
          <a:p>
            <a:pPr lvl="1"/>
            <a:r>
              <a:rPr lang="en-GB" sz="2000" dirty="0" smtClean="0"/>
              <a:t>Ken Schaefer’s Blog</a:t>
            </a:r>
            <a:br>
              <a:rPr lang="en-GB" sz="2000" dirty="0" smtClean="0"/>
            </a:br>
            <a:r>
              <a:rPr lang="en-GB" sz="1050" dirty="0" smtClean="0">
                <a:hlinkClick r:id="rId6"/>
              </a:rPr>
              <a:t>http://www.adopenstatic.com/cs/blogs/ken</a:t>
            </a:r>
            <a:r>
              <a:rPr lang="en-GB" sz="1050" dirty="0" smtClean="0"/>
              <a:t> </a:t>
            </a:r>
          </a:p>
          <a:p>
            <a:pPr lvl="1"/>
            <a:endParaRPr lang="en-GB" sz="1050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5029200"/>
            <a:ext cx="8077200" cy="762000"/>
          </a:xfrm>
        </p:spPr>
        <p:txBody>
          <a:bodyPr/>
          <a:lstStyle/>
          <a:p>
            <a:pPr algn="ctr"/>
            <a:r>
              <a:rPr lang="en-US" sz="3600" dirty="0" smtClean="0"/>
              <a:t>Thank you for attending!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305800" cy="8382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Post conference DVD with all slide decks</a:t>
            </a:r>
          </a:p>
        </p:txBody>
      </p:sp>
      <p:pic>
        <p:nvPicPr>
          <p:cNvPr id="6" name="Picture 2" descr="http://www.sharepointusergroup.com/NewYork/Images1/echoTechnology%20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429000"/>
            <a:ext cx="4943475" cy="76954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81400" y="3048000"/>
            <a:ext cx="1449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Sponsored by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BP_email header_revise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800" dirty="0" smtClean="0"/>
              <a:t>Load Balancing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Shared Services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Search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Excel Services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Additional Tools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Announcing Configuration Wizard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Q&amp;A / Discussion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Balancing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077200" cy="4191000"/>
          </a:xfrm>
        </p:spPr>
        <p:txBody>
          <a:bodyPr/>
          <a:lstStyle/>
          <a:p>
            <a:r>
              <a:rPr lang="en-GB" sz="2800" dirty="0" smtClean="0"/>
              <a:t>Many “myths” surrounding Load Balancing</a:t>
            </a:r>
          </a:p>
          <a:p>
            <a:r>
              <a:rPr lang="en-GB" sz="2800" dirty="0" smtClean="0"/>
              <a:t>SharePoint Web Application Configuration</a:t>
            </a:r>
          </a:p>
          <a:p>
            <a:pPr lvl="1"/>
            <a:r>
              <a:rPr lang="en-GB" sz="2400" dirty="0" err="1" smtClean="0"/>
              <a:t>Cnames</a:t>
            </a:r>
            <a:r>
              <a:rPr lang="en-GB" sz="2400" dirty="0" smtClean="0"/>
              <a:t> (again!)</a:t>
            </a:r>
          </a:p>
          <a:p>
            <a:pPr lvl="1"/>
            <a:r>
              <a:rPr lang="en-GB" sz="2400" dirty="0" smtClean="0"/>
              <a:t>Configure host name/host headers correctly</a:t>
            </a:r>
          </a:p>
          <a:p>
            <a:r>
              <a:rPr lang="en-GB" sz="2800" dirty="0" smtClean="0"/>
              <a:t>Load Balancers don’t know or care about Kerberos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Implementing Kerberos for SHAREPOINT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Web Applications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Shared Services</a:t>
            </a:r>
            <a:endParaRPr lang="en-GB" dirty="0"/>
          </a:p>
        </p:txBody>
      </p:sp>
      <p:pic>
        <p:nvPicPr>
          <p:cNvPr id="4" name="Content Placeholder 4" descr="ScreenHunter_M1_104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524000"/>
            <a:ext cx="682563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6096000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3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000" dirty="0" smtClean="0">
                <a:latin typeface="Calibri"/>
                <a:ea typeface="+mn-ea"/>
              </a:rPr>
              <a:t>Stsadm.exe –o </a:t>
            </a:r>
            <a:r>
              <a:rPr lang="en-GB" sz="2000" dirty="0" err="1" smtClean="0">
                <a:latin typeface="Calibri"/>
                <a:ea typeface="+mn-ea"/>
              </a:rPr>
              <a:t>setsharedwebserviceauthn</a:t>
            </a:r>
            <a:r>
              <a:rPr lang="en-GB" sz="2000" dirty="0" smtClean="0">
                <a:latin typeface="Calibri"/>
                <a:ea typeface="+mn-ea"/>
              </a:rPr>
              <a:t> -negotiate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Shared Services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SzPct val="75000"/>
              <a:buFont typeface="Wingdings 3" pitchFamily="8" charset="2"/>
              <a:buChar char="u"/>
            </a:pPr>
            <a:r>
              <a:rPr lang="en-US" sz="3200" dirty="0" smtClean="0"/>
              <a:t>.NET client can’t bind to the server using non default ports</a:t>
            </a:r>
          </a:p>
          <a:p>
            <a:pPr marL="742950" lvl="2" indent="-342900">
              <a:buSzPct val="75000"/>
              <a:buFont typeface="Wingdings 3" pitchFamily="8" charset="2"/>
              <a:buChar char="u"/>
            </a:pPr>
            <a:r>
              <a:rPr lang="en-US" sz="2800" dirty="0" smtClean="0"/>
              <a:t>without host headers</a:t>
            </a:r>
          </a:p>
          <a:p>
            <a:pPr marL="742950" lvl="2" indent="-342900">
              <a:buSzPct val="75000"/>
              <a:buFont typeface="Wingdings 3" pitchFamily="8" charset="2"/>
              <a:buChar char="u"/>
            </a:pPr>
            <a:r>
              <a:rPr lang="en-US" dirty="0" smtClean="0"/>
              <a:t>SSP services binding to the server using non default ports without host headers</a:t>
            </a:r>
          </a:p>
          <a:p>
            <a:pPr marL="742950" lvl="2" indent="-342900">
              <a:buSzPct val="75000"/>
              <a:buFont typeface="Wingdings 3" pitchFamily="8" charset="2"/>
              <a:buChar char="u"/>
            </a:pPr>
            <a:endParaRPr lang="en-US" dirty="0" smtClean="0"/>
          </a:p>
          <a:p>
            <a:pPr marL="342900" lvl="1" indent="-342900">
              <a:buSzPct val="75000"/>
              <a:buFont typeface="Wingdings 3" pitchFamily="8" charset="2"/>
              <a:buChar char="u"/>
            </a:pPr>
            <a:r>
              <a:rPr lang="en-US" dirty="0" smtClean="0"/>
              <a:t>The indexer can’t crawl Kerberos web applications on non default ports</a:t>
            </a:r>
          </a:p>
          <a:p>
            <a:pPr marL="742950" lvl="2" indent="-342900">
              <a:buSzPct val="75000"/>
              <a:buFont typeface="Wingdings 3" pitchFamily="8" charset="2"/>
              <a:buChar char="u"/>
            </a:pPr>
            <a:endParaRPr lang="en-US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Shared Services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3271066" y="1295400"/>
            <a:ext cx="5707464" cy="513048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18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GB" sz="16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Picture 12" descr="MSN icon goon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480676"/>
            <a:ext cx="1230312" cy="11668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72941" y="1589303"/>
            <a:ext cx="17622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Office Server</a:t>
            </a:r>
          </a:p>
          <a:p>
            <a:r>
              <a:rPr lang="en-GB" sz="2000" dirty="0" smtClean="0"/>
              <a:t>Web Services</a:t>
            </a:r>
            <a:endParaRPr lang="en-GB" sz="2000" dirty="0"/>
          </a:p>
        </p:txBody>
      </p:sp>
      <p:pic>
        <p:nvPicPr>
          <p:cNvPr id="7" name="Picture 25" descr="MSN icon my ms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6045" y="3072269"/>
            <a:ext cx="1230313" cy="201136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320743" y="3243942"/>
            <a:ext cx="2138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SharedServices1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320743" y="5018311"/>
            <a:ext cx="2138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SharedServices2</a:t>
            </a:r>
            <a:endParaRPr lang="en-GB" sz="2000" dirty="0"/>
          </a:p>
        </p:txBody>
      </p:sp>
      <p:pic>
        <p:nvPicPr>
          <p:cNvPr id="10" name="Picture 25" descr="MSN icon my ms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6045" y="4846638"/>
            <a:ext cx="1230313" cy="2011362"/>
          </a:xfrm>
          <a:prstGeom prst="rect">
            <a:avLst/>
          </a:prstGeom>
          <a:noFill/>
        </p:spPr>
      </p:pic>
      <p:sp>
        <p:nvSpPr>
          <p:cNvPr id="11" name="Right Arrow 10"/>
          <p:cNvSpPr/>
          <p:nvPr/>
        </p:nvSpPr>
        <p:spPr bwMode="auto">
          <a:xfrm>
            <a:off x="496884" y="3276600"/>
            <a:ext cx="4038600" cy="990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GB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HTTP/server1 domain\user1</a:t>
            </a:r>
          </a:p>
        </p:txBody>
      </p:sp>
      <p:sp>
        <p:nvSpPr>
          <p:cNvPr id="12" name="Right Arrow 11"/>
          <p:cNvSpPr/>
          <p:nvPr/>
        </p:nvSpPr>
        <p:spPr bwMode="auto">
          <a:xfrm>
            <a:off x="496884" y="4909479"/>
            <a:ext cx="4038600" cy="990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GB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HTTP/server1 domain\user2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2454" y="5701840"/>
            <a:ext cx="79976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dirty="0" smtClean="0"/>
              <a:t>Stsadm.exe </a:t>
            </a:r>
          </a:p>
          <a:p>
            <a:pPr>
              <a:buNone/>
            </a:pPr>
            <a:r>
              <a:rPr lang="en-GB" sz="2400" dirty="0" smtClean="0"/>
              <a:t>–o </a:t>
            </a:r>
            <a:r>
              <a:rPr lang="en-GB" sz="2400" dirty="0" err="1" smtClean="0"/>
              <a:t>setsharedwebserviceauthn</a:t>
            </a:r>
            <a:r>
              <a:rPr lang="en-GB" sz="2400" dirty="0" smtClean="0"/>
              <a:t> -negotiate</a:t>
            </a:r>
          </a:p>
        </p:txBody>
      </p:sp>
      <p:sp>
        <p:nvSpPr>
          <p:cNvPr id="14" name="Up-Down Arrow 13"/>
          <p:cNvSpPr/>
          <p:nvPr/>
        </p:nvSpPr>
        <p:spPr bwMode="auto">
          <a:xfrm>
            <a:off x="2107969" y="4005942"/>
            <a:ext cx="511629" cy="1143000"/>
          </a:xfrm>
          <a:prstGeom prst="upDown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GB" sz="16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1542" y="4310743"/>
            <a:ext cx="1847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Duplicate SPN’s</a:t>
            </a: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/>
      <p:bldP spid="13" grpId="1"/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Shared Services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Install Infrastructure Updates (or later) on all servers in farm</a:t>
            </a:r>
          </a:p>
          <a:p>
            <a:r>
              <a:rPr lang="en-GB" sz="2800" dirty="0" smtClean="0"/>
              <a:t>Add Registry Key</a:t>
            </a:r>
            <a:br>
              <a:rPr lang="en-GB" sz="2800" dirty="0" smtClean="0"/>
            </a:br>
            <a:r>
              <a:rPr lang="en-US" sz="2000" dirty="0" smtClean="0">
                <a:latin typeface="Lucida Console" pitchFamily="49" charset="0"/>
              </a:rPr>
              <a:t>HKLM\Software\Microsoft\Office Server\12.0\</a:t>
            </a:r>
            <a:r>
              <a:rPr lang="en-US" sz="2000" dirty="0" err="1" smtClean="0">
                <a:latin typeface="Lucida Console" pitchFamily="49" charset="0"/>
              </a:rPr>
              <a:t>KerberosSpnFormat</a:t>
            </a:r>
            <a:r>
              <a:rPr lang="en-US" sz="2000" dirty="0" smtClean="0">
                <a:latin typeface="Lucida Console" pitchFamily="49" charset="0"/>
              </a:rPr>
              <a:t> = 1</a:t>
            </a:r>
            <a:endParaRPr lang="en-GB" sz="2800" dirty="0" smtClean="0"/>
          </a:p>
          <a:p>
            <a:r>
              <a:rPr lang="en-GB" sz="2800" dirty="0" smtClean="0"/>
              <a:t>Reboot!</a:t>
            </a:r>
          </a:p>
          <a:p>
            <a:r>
              <a:rPr lang="en-GB" sz="2800" dirty="0" smtClean="0"/>
              <a:t>SPNs for each machine</a:t>
            </a:r>
            <a:br>
              <a:rPr lang="en-GB" sz="2800" dirty="0" smtClean="0"/>
            </a:br>
            <a:r>
              <a:rPr lang="en-US" sz="1800" dirty="0" smtClean="0">
                <a:latin typeface="Lucida Console" pitchFamily="49" charset="0"/>
              </a:rPr>
              <a:t>MSSP/server1:56737/SharedServices1  domain\user1</a:t>
            </a:r>
            <a:br>
              <a:rPr lang="en-US" sz="1800" dirty="0" smtClean="0">
                <a:latin typeface="Lucida Console" pitchFamily="49" charset="0"/>
              </a:rPr>
            </a:br>
            <a:r>
              <a:rPr lang="en-US" sz="1800" dirty="0" smtClean="0">
                <a:latin typeface="Lucida Console" pitchFamily="49" charset="0"/>
              </a:rPr>
              <a:t>MSSP/server1:56738/SharedServices1  domain\user1</a:t>
            </a:r>
            <a:endParaRPr lang="en-US" sz="2000" dirty="0" smtClean="0">
              <a:latin typeface="Lucida Console" pitchFamily="49" charset="0"/>
            </a:endParaRPr>
          </a:p>
          <a:p>
            <a:r>
              <a:rPr lang="en-GB" sz="2800" dirty="0" smtClean="0"/>
              <a:t>Configure Shared Services </a:t>
            </a:r>
            <a:br>
              <a:rPr lang="en-GB" sz="2800" dirty="0" smtClean="0"/>
            </a:br>
            <a:r>
              <a:rPr lang="en-GB" sz="1800" dirty="0" smtClean="0">
                <a:latin typeface="Lucida Console" pitchFamily="49" charset="0"/>
              </a:rPr>
              <a:t>Stsadm.exe –o </a:t>
            </a:r>
            <a:r>
              <a:rPr lang="en-GB" sz="1800" dirty="0" err="1" smtClean="0">
                <a:latin typeface="Lucida Console" pitchFamily="49" charset="0"/>
              </a:rPr>
              <a:t>setsharedwebserviceauthn</a:t>
            </a:r>
            <a:r>
              <a:rPr lang="en-GB" sz="1800" dirty="0" smtClean="0">
                <a:latin typeface="Lucida Console" pitchFamily="49" charset="0"/>
              </a:rPr>
              <a:t> -negotiate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p white content">
  <a:themeElements>
    <a:clrScheme name="bp white cont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p white conte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0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pitals" pitchFamily="8" charset="0"/>
            <a:ea typeface="ＭＳ Ｐゴシック" pitchFamily="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0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pitals" pitchFamily="8" charset="0"/>
            <a:ea typeface="ＭＳ Ｐゴシック" pitchFamily="8" charset="-128"/>
          </a:defRPr>
        </a:defPPr>
      </a:lstStyle>
    </a:lnDef>
  </a:objectDefaults>
  <a:extraClrSchemeLst>
    <a:extraClrScheme>
      <a:clrScheme name="bp white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white cont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white cont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white cont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white cont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white cont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p white cont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p white cont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p white cont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p white cont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p white cont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p white cont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2004:Templates:My Templates:bp white content.pot</Template>
  <TotalTime>3890</TotalTime>
  <Words>523</Words>
  <PresentationFormat>On-screen Show (4:3)</PresentationFormat>
  <Paragraphs>172</Paragraphs>
  <Slides>26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bp white content</vt:lpstr>
      <vt:lpstr>Kerberos Pt 2 “Advanced” Scenarios </vt:lpstr>
      <vt:lpstr>About the speakers...</vt:lpstr>
      <vt:lpstr>Agenda</vt:lpstr>
      <vt:lpstr>Load Balancing</vt:lpstr>
      <vt:lpstr>Implementing Kerberos for SHAREPOINT</vt:lpstr>
      <vt:lpstr>Shared Services</vt:lpstr>
      <vt:lpstr>Shared Services</vt:lpstr>
      <vt:lpstr>Shared Services</vt:lpstr>
      <vt:lpstr>Shared Services Solution</vt:lpstr>
      <vt:lpstr>Shared Services </vt:lpstr>
      <vt:lpstr>SHARED SERVICES</vt:lpstr>
      <vt:lpstr>Excel Services </vt:lpstr>
      <vt:lpstr>EXCEL SERVICES</vt:lpstr>
      <vt:lpstr>Testing and validation</vt:lpstr>
      <vt:lpstr>Kerberos Auditing</vt:lpstr>
      <vt:lpstr>Kerberos Debug View</vt:lpstr>
      <vt:lpstr>Announcing...</vt:lpstr>
      <vt:lpstr>Kerberos Configuration Wizard </vt:lpstr>
      <vt:lpstr>Kerberos Configuration Wizard </vt:lpstr>
      <vt:lpstr>Kerberos Configuration Wizard </vt:lpstr>
      <vt:lpstr>Kerberos Configuration Wizard</vt:lpstr>
      <vt:lpstr>Recommendations</vt:lpstr>
      <vt:lpstr>Essential Tools</vt:lpstr>
      <vt:lpstr>Common Issues</vt:lpstr>
      <vt:lpstr>Takeaways </vt:lpstr>
      <vt:lpstr>Thank you for attending!</vt:lpstr>
    </vt:vector>
  </TitlesOfParts>
  <Company>Tripp Agency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Practices Slide Deck</dc:title>
  <dc:creator>Spencer Harbar</dc:creator>
  <cp:lastModifiedBy>Spencer Harbar</cp:lastModifiedBy>
  <cp:revision>186</cp:revision>
  <cp:lastPrinted>2007-11-08T17:20:20Z</cp:lastPrinted>
  <dcterms:modified xsi:type="dcterms:W3CDTF">2009-02-19T15:36:49Z</dcterms:modified>
</cp:coreProperties>
</file>